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57" r:id="rId4"/>
    <p:sldId id="263" r:id="rId5"/>
    <p:sldId id="264" r:id="rId6"/>
    <p:sldId id="258" r:id="rId7"/>
    <p:sldId id="261" r:id="rId8"/>
    <p:sldId id="265" r:id="rId9"/>
    <p:sldId id="260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C327-DB24-4277-8D07-84717CF47F19}" type="datetimeFigureOut">
              <a:rPr lang="uk-UA" smtClean="0"/>
              <a:pPr/>
              <a:t>14.12.2017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4AB7-4FEE-43FC-B5A1-6FD34EE1218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C327-DB24-4277-8D07-84717CF47F19}" type="datetimeFigureOut">
              <a:rPr lang="uk-UA" smtClean="0"/>
              <a:pPr/>
              <a:t>14.12.2017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4AB7-4FEE-43FC-B5A1-6FD34EE121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C327-DB24-4277-8D07-84717CF47F19}" type="datetimeFigureOut">
              <a:rPr lang="uk-UA" smtClean="0"/>
              <a:pPr/>
              <a:t>14.12.2017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4AB7-4FEE-43FC-B5A1-6FD34EE121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C327-DB24-4277-8D07-84717CF47F19}" type="datetimeFigureOut">
              <a:rPr lang="uk-UA" smtClean="0"/>
              <a:pPr/>
              <a:t>14.12.2017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4AB7-4FEE-43FC-B5A1-6FD34EE121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C327-DB24-4277-8D07-84717CF47F19}" type="datetimeFigureOut">
              <a:rPr lang="uk-UA" smtClean="0"/>
              <a:pPr/>
              <a:t>14.12.2017</a:t>
            </a:fld>
            <a:endParaRPr lang="uk-U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4AB7-4FEE-43FC-B5A1-6FD34EE121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C327-DB24-4277-8D07-84717CF47F19}" type="datetimeFigureOut">
              <a:rPr lang="uk-UA" smtClean="0"/>
              <a:pPr/>
              <a:t>14.12.2017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4AB7-4FEE-43FC-B5A1-6FD34EE121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C327-DB24-4277-8D07-84717CF47F19}" type="datetimeFigureOut">
              <a:rPr lang="uk-UA" smtClean="0"/>
              <a:pPr/>
              <a:t>14.12.2017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4AB7-4FEE-43FC-B5A1-6FD34EE121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C327-DB24-4277-8D07-84717CF47F19}" type="datetimeFigureOut">
              <a:rPr lang="uk-UA" smtClean="0"/>
              <a:pPr/>
              <a:t>14.12.2017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4AB7-4FEE-43FC-B5A1-6FD34EE121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C327-DB24-4277-8D07-84717CF47F19}" type="datetimeFigureOut">
              <a:rPr lang="uk-UA" smtClean="0"/>
              <a:pPr/>
              <a:t>14.12.2017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4AB7-4FEE-43FC-B5A1-6FD34EE121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C327-DB24-4277-8D07-84717CF47F19}" type="datetimeFigureOut">
              <a:rPr lang="uk-UA" smtClean="0"/>
              <a:pPr/>
              <a:t>14.12.2017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4AB7-4FEE-43FC-B5A1-6FD34EE1218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C327-DB24-4277-8D07-84717CF47F19}" type="datetimeFigureOut">
              <a:rPr lang="uk-UA" smtClean="0"/>
              <a:pPr/>
              <a:t>14.12.2017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4AB7-4FEE-43FC-B5A1-6FD34EE1218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276C327-DB24-4277-8D07-84717CF47F19}" type="datetimeFigureOut">
              <a:rPr lang="uk-UA" smtClean="0"/>
              <a:pPr/>
              <a:t>14.12.2017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D294AB7-4FEE-43FC-B5A1-6FD34EE1218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916832"/>
            <a:ext cx="4824536" cy="30963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уроку: </a:t>
            </a:r>
            <a:r>
              <a:rPr lang="uk-UA" sz="4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Образотворче мистецтво Італії: Епоха «титанів»</a:t>
            </a:r>
            <a:endParaRPr lang="uk-UA" sz="44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2313" y="188640"/>
            <a:ext cx="3341687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93337"/>
            <a:ext cx="2603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0154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уроку</a:t>
            </a:r>
            <a:endParaRPr lang="uk-UA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одна з форм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втілення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всеосяжної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геніальної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натури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Леонардо да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Вінчі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Шляхетна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чистота та духовна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гармонія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живописних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творах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Рафаеля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Санті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878146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uk-UA" sz="9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</a:t>
            </a:r>
            <a:r>
              <a:rPr lang="uk-UA" sz="9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доба розвитку культури в Італії XIV ст. та в країнах Західної Європи XV—XVI </a:t>
            </a:r>
            <a:r>
              <a:rPr lang="uk-UA" sz="93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</a:t>
            </a:r>
          </a:p>
          <a:p>
            <a:pPr marL="0" indent="0" algn="ctr">
              <a:buNone/>
            </a:pPr>
            <a:endParaRPr lang="uk-UA" sz="8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8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 </a:t>
            </a:r>
            <a:r>
              <a:rPr lang="uk-UA" sz="8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«Відродження» означає відродження традицій античної культури.</a:t>
            </a:r>
          </a:p>
          <a:p>
            <a:pPr marL="0" indent="0" algn="ctr">
              <a:buNone/>
            </a:pPr>
            <a:r>
              <a:rPr lang="uk-UA" sz="8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40713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04864"/>
            <a:ext cx="4752528" cy="2592288"/>
          </a:xfrm>
        </p:spPr>
        <p:txBody>
          <a:bodyPr>
            <a:noAutofit/>
          </a:bodyPr>
          <a:lstStyle/>
          <a:p>
            <a:pPr algn="ctr"/>
            <a:r>
              <a:rPr lang="uk-UA" sz="2800" dirty="0">
                <a:solidFill>
                  <a:srgbClr val="002060"/>
                </a:solidFill>
                <a:latin typeface="Monotype Corsiva" pitchFamily="66" charset="0"/>
              </a:rPr>
              <a:t>“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Леонардо, син </a:t>
            </a:r>
            <a:r>
              <a:rPr lang="uk-UA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П`єро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Вінчі”-видатний італійський вчений, дослідник, винахідник, художник, архітектор, </a:t>
            </a:r>
            <a:r>
              <a:rPr lang="uk-UA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анатоміст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інженер.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43000"/>
            <a:ext cx="3273425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029580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928926" y="285728"/>
            <a:ext cx="6215074" cy="6572272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Життєвий 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шлях</a:t>
            </a:r>
          </a:p>
          <a:p>
            <a:pPr algn="ctr"/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Ця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розповідь починається 15 квітня 1452 року в селищі </a:t>
            </a:r>
            <a:r>
              <a:rPr lang="uk-UA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Анкіано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поблизу Вінчі,укріпленої фортеці за 30 км від Флоренції,о третій годині ночі . Його батьками були 25-річний нотаріус і землевласник П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єро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його кохана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селянка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Катерина.</a:t>
            </a:r>
            <a:b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Перші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роки життя Леонардо провів з матір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Його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батько незабаром одружився на багатій і знатній дівчині,але цей шлюб виявився бездітним,і П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єро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забрав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трирічного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Розлучений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матір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 Леонардо все життя намагався відтворити її образ у своїх шедеврах.</a:t>
            </a:r>
          </a:p>
          <a:p>
            <a:pPr algn="ctr"/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Приблизно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15 років навчався у майстерні </a:t>
            </a:r>
            <a:r>
              <a:rPr lang="uk-UA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Верроккіо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Майстерня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містилася в інтелектуальному центрі Італії,що дозволило Леонардо навчитися гуманітарним наукам,а також набути деяких технічних знань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1473 році Леонардо </a:t>
            </a:r>
            <a:r>
              <a:rPr lang="uk-UA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Вінчі отримує кваліфікацію майстра в Гільдії Святого Луки…</a:t>
            </a:r>
          </a:p>
          <a:p>
            <a:pPr algn="ctr"/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 квітня залишив заповіт,а 2 травня помер.</a:t>
            </a: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post14452_im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2286000" cy="320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Сфумато</a:t>
            </a:r>
            <a:r>
              <a:rPr lang="uk-U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</a:t>
            </a:r>
            <a:r>
              <a:rPr lang="uk-UA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sfumato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затушований, буквально — той, що зникає, як дим) — у живописі пом'якшення контурів фігур і предметів, яке дозволяє передати повітря, що закутує їх. </a:t>
            </a:r>
          </a:p>
        </p:txBody>
      </p:sp>
    </p:spTree>
    <p:extLst>
      <p:ext uri="{BB962C8B-B14F-4D97-AF65-F5344CB8AC3E}">
        <p14:creationId xmlns:p14="http://schemas.microsoft.com/office/powerpoint/2010/main" xmlns="" val="3646865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96547"/>
            <a:ext cx="4752528" cy="2439514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Рафаель Санті</a:t>
            </a:r>
            <a:r>
              <a:rPr lang="uk-UA" sz="5400" b="1" dirty="0" smtClean="0">
                <a:latin typeface="Monotype Corsiva" pitchFamily="66" charset="0"/>
              </a:rPr>
              <a:t/>
            </a:r>
            <a:br>
              <a:rPr lang="uk-UA" sz="5400" b="1" dirty="0" smtClean="0">
                <a:latin typeface="Monotype Corsiva" pitchFamily="66" charset="0"/>
              </a:rPr>
            </a:br>
            <a:endParaRPr lang="uk-UA" sz="5400" dirty="0">
              <a:latin typeface="Monotype Corsiva" pitchFamily="66" charset="0"/>
            </a:endParaRPr>
          </a:p>
        </p:txBody>
      </p:sp>
      <p:pic>
        <p:nvPicPr>
          <p:cNvPr id="4" name="Рисунок 3" descr="Sanzio_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11739"/>
            <a:ext cx="3024336" cy="4086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5536" y="4005064"/>
            <a:ext cx="3223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Monotype Corsiva" pitchFamily="66" charset="0"/>
              </a:rPr>
              <a:t>( </a:t>
            </a:r>
            <a:r>
              <a:rPr lang="ru-RU" sz="4800" b="1" dirty="0" smtClean="0">
                <a:solidFill>
                  <a:srgbClr val="FFFF00"/>
                </a:solidFill>
                <a:latin typeface="Monotype Corsiva" pitchFamily="66" charset="0"/>
              </a:rPr>
              <a:t>1483</a:t>
            </a:r>
            <a:r>
              <a:rPr lang="en-US" sz="48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en-US" sz="4800" b="1" dirty="0">
                <a:solidFill>
                  <a:srgbClr val="FFFF00"/>
                </a:solidFill>
                <a:latin typeface="Monotype Corsiva" pitchFamily="66" charset="0"/>
              </a:rPr>
              <a:t>-</a:t>
            </a:r>
            <a:r>
              <a:rPr lang="ru-RU" sz="4800" b="1" dirty="0" smtClean="0">
                <a:solidFill>
                  <a:srgbClr val="FFFF00"/>
                </a:solidFill>
                <a:latin typeface="Monotype Corsiva" pitchFamily="66" charset="0"/>
              </a:rPr>
              <a:t>1520</a:t>
            </a:r>
            <a:r>
              <a:rPr lang="en-US" sz="4800" b="1" dirty="0" smtClean="0">
                <a:solidFill>
                  <a:srgbClr val="FFFF00"/>
                </a:solidFill>
                <a:latin typeface="Monotype Corsiva" pitchFamily="66" charset="0"/>
              </a:rPr>
              <a:t> )</a:t>
            </a:r>
            <a:endParaRPr lang="uk-UA" sz="4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229200"/>
            <a:ext cx="820891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Рафае́ль Са́нті (італ.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Raffaello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Santi,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Raffaell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Sanzio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народився в березені чи квітені 1483, в Урбіно — помер 6 квітня 1520, Рим — італійський живописець, графік, скульптор і архітектор епохи Відродження. </a:t>
            </a:r>
          </a:p>
        </p:txBody>
      </p:sp>
    </p:spTree>
    <p:extLst>
      <p:ext uri="{BB962C8B-B14F-4D97-AF65-F5344CB8AC3E}">
        <p14:creationId xmlns:p14="http://schemas.microsoft.com/office/powerpoint/2010/main" xmlns="" val="122685441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5857916" cy="61436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Життєвий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шлях</a:t>
            </a:r>
          </a:p>
          <a:p>
            <a:pPr algn="ctr">
              <a:buNone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Рафаель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1483 року в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містечку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uk-UA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Урбіно</a:t>
            </a:r>
            <a:r>
              <a:rPr lang="uk-UA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 області </a:t>
            </a:r>
            <a:r>
              <a:rPr lang="uk-UA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Марке</a:t>
            </a:r>
            <a:r>
              <a:rPr lang="uk-UA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сином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Джованні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Санті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придворного художника 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урбінського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герцога. У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восьмирічному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віці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Рафаель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втратив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матір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три роки потому, в 1494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помер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Хлопчик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залишився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опікою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дядька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Бартоломео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той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прилаштував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</a:p>
          <a:p>
            <a:pPr algn="ctr">
              <a:buNone/>
            </a:pP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майстерні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придворного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живописця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Тімотео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Віті.У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1500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Рафаель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поїхав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Перуджі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None/>
            </a:pP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пішов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вчитися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майстерні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П'єтро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Перуджино.У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1503р. </a:t>
            </a:r>
          </a:p>
          <a:p>
            <a:pPr algn="ctr">
              <a:buNone/>
            </a:pP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перебирається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Флоренції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1508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Рафаель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приймає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запрошення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земляка </a:t>
            </a:r>
          </a:p>
          <a:p>
            <a:pPr algn="ctr">
              <a:buNone/>
            </a:pP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Донато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Браманте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Папи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Юлія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приїжджає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Риму, </a:t>
            </a:r>
          </a:p>
          <a:p>
            <a:pPr algn="ctr">
              <a:buNone/>
            </a:pP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розписувати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папський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палац у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Ватикані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Рафаель прожив коротке життя,помер 6 квітня 1520 року у </a:t>
            </a:r>
            <a:r>
              <a:rPr lang="uk-UA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Римі </a:t>
            </a:r>
            <a:r>
              <a:rPr lang="uk-UA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похований у римському Пантеоні.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rafaello_santi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1285860"/>
            <a:ext cx="2428892" cy="4186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uk-UA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259228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Написати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невеличкий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твір-роздум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улюблена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картина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епохи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492004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60</TotalTime>
  <Words>241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Паркет</vt:lpstr>
      <vt:lpstr>Тема уроку: Образотворче мистецтво Італії: Епоха «титанів»</vt:lpstr>
      <vt:lpstr>План уроку</vt:lpstr>
      <vt:lpstr>Слайд 3</vt:lpstr>
      <vt:lpstr>“Леонардо, син П`єро з Вінчі”-видатний італійський вчений, дослідник, винахідник, художник, архітектор, анатоміст і інженер.</vt:lpstr>
      <vt:lpstr>Слайд 5</vt:lpstr>
      <vt:lpstr>Слайд 6</vt:lpstr>
      <vt:lpstr>Рафаель Санті </vt:lpstr>
      <vt:lpstr>Слайд 8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Леонардо да Вінчі. Живопис як одна з форм утілення всеосяжної геніальної натури митця («Джоконда», «Тайна вечеря»). Рафаель. Зображення чистоти та чарівності жіночого образу, його духовного зв'язку з природою («Сікстинська Мадонна»),  благородного і духовного спілкування людей (фреска «Афінська школа»)</dc:title>
  <dc:creator>Геннадій Ткаченко</dc:creator>
  <cp:lastModifiedBy>Альона</cp:lastModifiedBy>
  <cp:revision>34</cp:revision>
  <dcterms:created xsi:type="dcterms:W3CDTF">2017-12-12T19:42:00Z</dcterms:created>
  <dcterms:modified xsi:type="dcterms:W3CDTF">2017-12-14T05:37:19Z</dcterms:modified>
</cp:coreProperties>
</file>